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57" r:id="rId5"/>
    <p:sldId id="261" r:id="rId6"/>
    <p:sldId id="260" r:id="rId7"/>
    <p:sldId id="263" r:id="rId8"/>
    <p:sldId id="259" r:id="rId9"/>
    <p:sldId id="262" r:id="rId10"/>
    <p:sldId id="264" r:id="rId11"/>
    <p:sldId id="258" r:id="rId12"/>
  </p:sldIdLst>
  <p:sldSz cx="9144000" cy="6858000" type="screen4x3"/>
  <p:notesSz cx="6797675" cy="992663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D37"/>
    <a:srgbClr val="F4D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5" autoAdjust="0"/>
  </p:normalViewPr>
  <p:slideViewPr>
    <p:cSldViewPr snapToGrid="0" snapToObjects="1"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4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D4E1-55A3-47BE-A2DC-99E0AAED5CD4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4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A1394-8DAD-4306-A8DC-7DE4D7EF7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94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A1394-8DAD-4306-A8DC-7DE4D7EF79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9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4F74-966C-4927-A5FF-005917CC086D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7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1331-BCE2-4F21-8F0C-FF52F965EF41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4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C4B1-FC37-4F6B-894D-D170CCE80969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0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28EF-CF3F-47E7-A642-2A84B0679A25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D1EE-6DEA-4EF4-BB49-4B0008AC2671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1AB6-B63E-4570-8BFA-134E6F8528B2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7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ECE5-1F26-4692-9C6F-FE004E5F9522}" type="datetime1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9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FE9E-C63D-4E22-8302-BB6F1B630A39}" type="datetime1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6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C913-C604-476C-9A77-DBDAE9FB8EB3}" type="datetime1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5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F736-52E6-4067-BE55-825259FDEDF6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5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0218-344C-4A8C-80A6-0B290BB8B5B3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FEB1-500D-4CDC-84A0-176DA9B80CB5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3B3DD-87C3-2F4C-9EFF-9ABC2975F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1886" y="5516554"/>
            <a:ext cx="8401736" cy="622995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/>
              </a:rPr>
              <a:t> Начальник отдела строительного контроля                                                                                 31 марта 2015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/>
            </a:endParaRPr>
          </a:p>
          <a:p>
            <a:pPr algn="l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/>
              </a:rPr>
              <a:t> Матюхин Алексей Викторович                                                                                                                г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/>
              </a:rPr>
              <a:t>Калуга</a:t>
            </a:r>
          </a:p>
          <a:p>
            <a:pPr algn="l"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568" y="2727276"/>
            <a:ext cx="7956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4A3D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Строительный контроль на объектах Государственной компании «Автодор»</a:t>
            </a:r>
            <a:endParaRPr lang="ru-RU" sz="2400" b="1" dirty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1009020"/>
            <a:ext cx="8235127" cy="5498311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cs typeface="Times New Roman"/>
              </a:rPr>
              <a:t>Внедрение </a:t>
            </a:r>
            <a:r>
              <a:rPr lang="ru-RU" sz="1800" dirty="0" smtClean="0">
                <a:cs typeface="Times New Roman"/>
              </a:rPr>
              <a:t>на </a:t>
            </a:r>
            <a:r>
              <a:rPr lang="ru-RU" sz="1800" dirty="0">
                <a:cs typeface="Times New Roman"/>
              </a:rPr>
              <a:t>объектах Государственной компании «</a:t>
            </a:r>
            <a:r>
              <a:rPr lang="ru-RU" sz="1800" dirty="0" err="1">
                <a:cs typeface="Times New Roman"/>
              </a:rPr>
              <a:t>Автодор</a:t>
            </a:r>
            <a:r>
              <a:rPr lang="ru-RU" sz="1800" dirty="0">
                <a:cs typeface="Times New Roman"/>
              </a:rPr>
              <a:t>» </a:t>
            </a:r>
            <a:r>
              <a:rPr lang="ru-RU" sz="1800" dirty="0" smtClean="0">
                <a:cs typeface="Times New Roman"/>
              </a:rPr>
              <a:t>стандартов, разработанных в соответствии с Программой </a:t>
            </a:r>
            <a:r>
              <a:rPr lang="ru-RU" sz="1800" dirty="0">
                <a:cs typeface="Times New Roman"/>
              </a:rPr>
              <a:t>по разработке межгосударственных стандартов, в результате применения которых на добровольной основе обеспечивается соблюдение требований технического регламента Таможенного союза «Безопасность автомобильных дорог» (ТР ТС 014/2011), а также межгосударственных стандартов, содержащих правила и методы исследований (испытаний) и измерений, в том числе правила отбора образцов, необходимые для применения и исполнения требований </a:t>
            </a:r>
            <a:r>
              <a:rPr lang="ru-RU" sz="1800" dirty="0" smtClean="0">
                <a:cs typeface="Times New Roman"/>
              </a:rPr>
              <a:t>технического </a:t>
            </a:r>
            <a:r>
              <a:rPr lang="ru-RU" sz="1800" dirty="0">
                <a:cs typeface="Times New Roman"/>
              </a:rPr>
              <a:t>регламента Таможенного союза «Безопасность автомобильных дорог</a:t>
            </a:r>
            <a:r>
              <a:rPr lang="ru-RU" sz="1800" dirty="0" smtClean="0">
                <a:cs typeface="Times New Roman"/>
              </a:rPr>
              <a:t>» (</a:t>
            </a:r>
            <a:r>
              <a:rPr lang="ru-RU" sz="1800" dirty="0">
                <a:cs typeface="Times New Roman"/>
              </a:rPr>
              <a:t>ТР ТС 014/2011) и осуществления оценки (подтверждения) соответствия продукции. Всего в Программе 171 </a:t>
            </a:r>
            <a:r>
              <a:rPr lang="ru-RU" sz="1800" dirty="0" smtClean="0">
                <a:cs typeface="Times New Roman"/>
              </a:rPr>
              <a:t>стандарт. за </a:t>
            </a:r>
            <a:r>
              <a:rPr lang="ru-RU" sz="1800" dirty="0">
                <a:cs typeface="Times New Roman"/>
              </a:rPr>
              <a:t>Российской Федерацией 152 стандарта (13 стандартов ГК </a:t>
            </a:r>
            <a:r>
              <a:rPr lang="ru-RU" sz="1800" dirty="0" smtClean="0">
                <a:cs typeface="Times New Roman"/>
              </a:rPr>
              <a:t>«</a:t>
            </a:r>
            <a:r>
              <a:rPr lang="ru-RU" sz="1800" dirty="0" err="1" smtClean="0">
                <a:cs typeface="Times New Roman"/>
              </a:rPr>
              <a:t>Автодор</a:t>
            </a:r>
            <a:r>
              <a:rPr lang="ru-RU" sz="1800" dirty="0" smtClean="0">
                <a:cs typeface="Times New Roman"/>
              </a:rPr>
              <a:t>»), </a:t>
            </a:r>
            <a:r>
              <a:rPr lang="ru-RU" sz="1800" dirty="0">
                <a:cs typeface="Times New Roman"/>
              </a:rPr>
              <a:t>За Республикой Беларусь 8 </a:t>
            </a:r>
            <a:r>
              <a:rPr lang="ru-RU" sz="1800" dirty="0" smtClean="0">
                <a:cs typeface="Times New Roman"/>
              </a:rPr>
              <a:t>стандартов, за </a:t>
            </a:r>
            <a:r>
              <a:rPr lang="ru-RU" sz="1800" dirty="0">
                <a:cs typeface="Times New Roman"/>
              </a:rPr>
              <a:t>Республикой Казахстан 11 </a:t>
            </a:r>
            <a:r>
              <a:rPr lang="ru-RU" sz="1800" dirty="0" smtClean="0">
                <a:cs typeface="Times New Roman"/>
              </a:rPr>
              <a:t>стандартов.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Составление </a:t>
            </a:r>
            <a:r>
              <a:rPr lang="ru-RU" sz="1800" dirty="0" smtClean="0">
                <a:cs typeface="Times New Roman"/>
              </a:rPr>
              <a:t>и ведение Реестра организаций, продукции, в </a:t>
            </a:r>
            <a:r>
              <a:rPr lang="ru-RU" sz="1800" dirty="0" err="1" smtClean="0">
                <a:cs typeface="Times New Roman"/>
              </a:rPr>
              <a:t>т.ч</a:t>
            </a:r>
            <a:r>
              <a:rPr lang="ru-RU" sz="1800" dirty="0" smtClean="0">
                <a:cs typeface="Times New Roman"/>
              </a:rPr>
              <a:t>. инновационной.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ПЕРСПЕКТИВЫ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90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11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2568" y="1006091"/>
            <a:ext cx="795613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ru-RU" sz="2400" b="1" dirty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Aft>
                <a:spcPts val="600"/>
              </a:spcAft>
            </a:pPr>
            <a:endParaRPr lang="ru-RU" sz="2400" b="1" dirty="0" smtClean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Aft>
                <a:spcPts val="600"/>
              </a:spcAft>
            </a:pPr>
            <a:endParaRPr lang="ru-RU" sz="2400" b="1" dirty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4A3D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Спасибо за внимание</a:t>
            </a:r>
          </a:p>
          <a:p>
            <a:pPr algn="ctr">
              <a:spcAft>
                <a:spcPts val="600"/>
              </a:spcAft>
            </a:pPr>
            <a:endParaRPr lang="ru-RU" sz="2400" b="1" dirty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Aft>
                <a:spcPts val="600"/>
              </a:spcAft>
            </a:pPr>
            <a:endParaRPr lang="ru-RU" sz="2400" b="1" dirty="0" smtClean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spcAft>
                <a:spcPts val="600"/>
              </a:spcAft>
            </a:pPr>
            <a:endParaRPr lang="ru-RU" sz="2400" b="1" dirty="0" smtClean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43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4556"/>
            <a:ext cx="5373757" cy="755373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ШАГИ</a:t>
            </a:r>
            <a: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/>
            </a:r>
            <a:br>
              <a:rPr lang="ru-RU" sz="27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9930"/>
            <a:ext cx="8229600" cy="502623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rgbClr val="4A3D37"/>
                </a:solidFill>
              </a:rPr>
              <a:t>Результаты осуществления СК в 2014г.</a:t>
            </a:r>
          </a:p>
          <a:p>
            <a:pPr indent="0" algn="just">
              <a:buNone/>
            </a:pPr>
            <a:endParaRPr lang="ru-RU" sz="1800" dirty="0" smtClean="0"/>
          </a:p>
          <a:p>
            <a:pPr indent="0" algn="just">
              <a:buNone/>
            </a:pPr>
            <a:r>
              <a:rPr lang="ru-RU" sz="1800" dirty="0" smtClean="0"/>
              <a:t>ООО «Автодор-Инжиниринг»</a:t>
            </a:r>
            <a:endParaRPr lang="ru-RU" sz="1800" dirty="0" smtClean="0"/>
          </a:p>
          <a:p>
            <a:pPr indent="0" algn="just">
              <a:buNone/>
            </a:pPr>
            <a:r>
              <a:rPr lang="ru-RU" sz="1800" dirty="0" smtClean="0"/>
              <a:t>Созданы </a:t>
            </a:r>
            <a:r>
              <a:rPr lang="ru-RU" sz="1800" dirty="0"/>
              <a:t>4 региональных центра: </a:t>
            </a:r>
          </a:p>
          <a:p>
            <a:pPr indent="0" algn="just">
              <a:buNone/>
            </a:pPr>
            <a:r>
              <a:rPr lang="ru-RU" sz="1800" dirty="0" smtClean="0"/>
              <a:t>      - </a:t>
            </a:r>
            <a:r>
              <a:rPr lang="ru-RU" sz="1800" dirty="0"/>
              <a:t>г. Санкт-Петербург;</a:t>
            </a:r>
          </a:p>
          <a:p>
            <a:pPr marL="0" indent="0" algn="just">
              <a:buNone/>
            </a:pPr>
            <a:r>
              <a:rPr lang="ru-RU" sz="1800" dirty="0" smtClean="0"/>
              <a:t>             - </a:t>
            </a:r>
            <a:r>
              <a:rPr lang="ru-RU" sz="1800" dirty="0"/>
              <a:t>г. Воронеж;</a:t>
            </a:r>
          </a:p>
          <a:p>
            <a:pPr marL="0" indent="0" algn="just">
              <a:buNone/>
            </a:pPr>
            <a:r>
              <a:rPr lang="ru-RU" sz="1800" dirty="0" smtClean="0"/>
              <a:t>             - </a:t>
            </a:r>
            <a:r>
              <a:rPr lang="ru-RU" sz="1800" dirty="0"/>
              <a:t>г. Ростов;</a:t>
            </a:r>
          </a:p>
          <a:p>
            <a:pPr marL="0" indent="0" algn="just">
              <a:buNone/>
            </a:pPr>
            <a:r>
              <a:rPr lang="ru-RU" sz="1800" dirty="0" smtClean="0"/>
              <a:t>             - </a:t>
            </a:r>
            <a:r>
              <a:rPr lang="ru-RU" sz="1800" dirty="0"/>
              <a:t>г. Краснодар.</a:t>
            </a:r>
            <a:endParaRPr lang="ru-RU" sz="1800" b="1" dirty="0">
              <a:solidFill>
                <a:srgbClr val="4A3D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7872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5775"/>
            <a:ext cx="5426765" cy="113968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ШАГИ</a:t>
            </a:r>
            <a: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/>
            </a:r>
            <a:br>
              <a:rPr lang="ru-RU" sz="2800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44195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2400" b="1" u="sng" dirty="0">
                <a:solidFill>
                  <a:srgbClr val="4A3D37"/>
                </a:solidFill>
              </a:rPr>
              <a:t>Результаты осуществления СК в 2014г.</a:t>
            </a:r>
          </a:p>
          <a:p>
            <a:pPr indent="0" algn="just">
              <a:buNone/>
            </a:pPr>
            <a:endParaRPr lang="ru-RU" sz="2400" u="sng" dirty="0" smtClean="0">
              <a:latin typeface="+mj-lt"/>
            </a:endParaRPr>
          </a:p>
          <a:p>
            <a:pPr indent="0" algn="just">
              <a:buNone/>
            </a:pPr>
            <a:r>
              <a:rPr lang="ru-RU" sz="1800" u="sng" dirty="0" smtClean="0"/>
              <a:t>Результаты </a:t>
            </a:r>
            <a:r>
              <a:rPr lang="ru-RU" sz="1800" u="sng" dirty="0"/>
              <a:t>оценки качества:</a:t>
            </a:r>
          </a:p>
          <a:p>
            <a:pPr indent="0" algn="just">
              <a:buNone/>
            </a:pPr>
            <a:r>
              <a:rPr lang="ru-RU" sz="1800" dirty="0" smtClean="0"/>
              <a:t> - </a:t>
            </a:r>
            <a:r>
              <a:rPr lang="ru-RU" sz="1800" dirty="0"/>
              <a:t>Расторгнуты 4 договора подряда;</a:t>
            </a:r>
          </a:p>
          <a:p>
            <a:pPr indent="0" algn="just">
              <a:buNone/>
            </a:pPr>
            <a:r>
              <a:rPr lang="ru-RU" sz="1800" dirty="0" smtClean="0"/>
              <a:t> - </a:t>
            </a:r>
            <a:r>
              <a:rPr lang="ru-RU" sz="1800" dirty="0"/>
              <a:t>Выписано более 800 предписаний об устранении нарушений правил </a:t>
            </a:r>
            <a:r>
              <a:rPr lang="ru-RU" sz="1800" dirty="0" smtClean="0"/>
              <a:t>                    производства </a:t>
            </a:r>
            <a:r>
              <a:rPr lang="ru-RU" sz="1800" dirty="0"/>
              <a:t>дорожных работ и 5 предписаний о приостановке работ;</a:t>
            </a:r>
          </a:p>
          <a:p>
            <a:pPr indent="0" algn="just">
              <a:buNone/>
            </a:pPr>
            <a:r>
              <a:rPr lang="ru-RU" sz="1800" dirty="0"/>
              <a:t>- Подписано около 8000 АСР;</a:t>
            </a:r>
          </a:p>
          <a:p>
            <a:pPr indent="0" algn="just">
              <a:buNone/>
            </a:pPr>
            <a:r>
              <a:rPr lang="ru-RU" sz="1800" dirty="0"/>
              <a:t>- Испытано более 5000 проб ДСМ силами ООО «Автодор-Инжиниринг» в дополнение к требуемым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978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1009021"/>
            <a:ext cx="8235127" cy="517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cs typeface="Times New Roman"/>
              </a:rPr>
              <a:t>Внесение </a:t>
            </a:r>
            <a:r>
              <a:rPr lang="ru-RU" sz="2400" b="1" u="sng" dirty="0">
                <a:cs typeface="Times New Roman"/>
              </a:rPr>
              <a:t>изменений в типовую форму договора на осуществление строительного контроля. </a:t>
            </a:r>
            <a:endParaRPr lang="ru-RU" sz="2400" b="1" u="sng" dirty="0" smtClean="0">
              <a:cs typeface="Times New Roman"/>
            </a:endParaRPr>
          </a:p>
          <a:p>
            <a:pPr marL="0" indent="0">
              <a:buNone/>
            </a:pPr>
            <a:endParaRPr lang="ru-RU" sz="1600" dirty="0" smtClean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 smtClean="0">
                <a:cs typeface="Times New Roman"/>
              </a:rPr>
              <a:t>Объем </a:t>
            </a:r>
            <a:r>
              <a:rPr lang="ru-RU" sz="1600" dirty="0">
                <a:cs typeface="Times New Roman"/>
              </a:rPr>
              <a:t>услуг, предъявленных Исполнителем и принятых Заказчиком по Договору, определяется по каждому Объекту отдельно как произведение фактически выполненных и принятых за месяц Подрядных работ по каждому Объекту на отношение стоимости услуг по п.п.2.1.1.-2.1._. настоящего Договора к общей стоимости работ по соответствующему Договору подряда, что оформляется актом приемки оказанных услуг, в соответствии с разделом 7 настоящего Договора</a:t>
            </a:r>
            <a:r>
              <a:rPr lang="ru-RU" sz="1600" dirty="0" smtClean="0">
                <a:cs typeface="Times New Roman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600" dirty="0" smtClean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600" dirty="0" smtClean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/>
              </a:rPr>
              <a:t>Заказчик оплачивает оказанные Исполнителем и принятые Заказчиком услуги по каждому Объекту в соответствии с Регламентом финансирования оказания услуг по строительному контролю (Приложение № </a:t>
            </a:r>
            <a:r>
              <a:rPr lang="ru-RU" sz="1600" dirty="0" smtClean="0">
                <a:cs typeface="Times New Roman"/>
              </a:rPr>
              <a:t>___  </a:t>
            </a:r>
            <a:r>
              <a:rPr lang="ru-RU" sz="1600" dirty="0">
                <a:cs typeface="Times New Roman"/>
              </a:rPr>
              <a:t>к настоящему Договору).</a:t>
            </a:r>
            <a:endParaRPr lang="ru-RU" sz="16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НАПРАВЛЕНИЯ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4</a:t>
            </a:fld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60267" y="3817398"/>
            <a:ext cx="211733" cy="4475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092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1009021"/>
            <a:ext cx="8235127" cy="5174496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355600" algn="l"/>
              </a:tabLst>
            </a:pPr>
            <a:r>
              <a:rPr lang="ru-RU" sz="2400" b="1" u="sng" dirty="0" smtClean="0">
                <a:cs typeface="Times New Roman"/>
              </a:rPr>
              <a:t>Внедрение </a:t>
            </a:r>
            <a:r>
              <a:rPr lang="ru-RU" sz="2400" b="1" u="sng" dirty="0">
                <a:cs typeface="Times New Roman"/>
              </a:rPr>
              <a:t>и </a:t>
            </a:r>
            <a:r>
              <a:rPr lang="ru-RU" sz="2400" b="1" u="sng" dirty="0" smtClean="0">
                <a:cs typeface="Times New Roman"/>
              </a:rPr>
              <a:t>контроль за соблюдением дополнительных </a:t>
            </a:r>
            <a:r>
              <a:rPr lang="ru-RU" sz="2400" b="1" u="sng" dirty="0">
                <a:cs typeface="Times New Roman"/>
              </a:rPr>
              <a:t>требований </a:t>
            </a:r>
            <a:r>
              <a:rPr lang="ru-RU" sz="2400" b="1" u="sng" dirty="0" smtClean="0">
                <a:cs typeface="Times New Roman"/>
              </a:rPr>
              <a:t>согласно СТО </a:t>
            </a:r>
            <a:r>
              <a:rPr lang="ru-RU" sz="2400" b="1" u="sng" dirty="0">
                <a:cs typeface="Times New Roman"/>
              </a:rPr>
              <a:t>АВТОДОР 2.6-2013 «Требования к нежестким дорожным одеждам автомобильных дорог Государственной компании «</a:t>
            </a:r>
            <a:r>
              <a:rPr lang="ru-RU" sz="2400" b="1" u="sng" dirty="0" err="1">
                <a:cs typeface="Times New Roman"/>
              </a:rPr>
              <a:t>Автодор</a:t>
            </a:r>
            <a:r>
              <a:rPr lang="ru-RU" sz="2400" b="1" u="sng" dirty="0">
                <a:cs typeface="Times New Roman"/>
              </a:rPr>
              <a:t>». </a:t>
            </a:r>
          </a:p>
          <a:p>
            <a:pPr marL="0" indent="0">
              <a:buNone/>
            </a:pPr>
            <a:endParaRPr lang="ru-RU" sz="1600" b="1" u="sng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Дополнительные требования к дорожно-строительным материалам и готовым конструктивам (песок, щебень, минеральные порошок, битум, асфальтобетон) 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cs typeface="Times New Roman"/>
              </a:rPr>
              <a:t>Требования к </a:t>
            </a:r>
            <a:r>
              <a:rPr lang="ru-RU" sz="1800" dirty="0" smtClean="0">
                <a:cs typeface="Times New Roman"/>
              </a:rPr>
              <a:t>устройству </a:t>
            </a:r>
            <a:r>
              <a:rPr lang="ru-RU" sz="1800" dirty="0">
                <a:cs typeface="Times New Roman"/>
              </a:rPr>
              <a:t>асфальтобетонных слоёв (широкозахватные </a:t>
            </a:r>
            <a:r>
              <a:rPr lang="ru-RU" sz="1800" dirty="0" err="1">
                <a:cs typeface="Times New Roman"/>
              </a:rPr>
              <a:t>асфальтоукладчики</a:t>
            </a:r>
            <a:r>
              <a:rPr lang="ru-RU" sz="1800" dirty="0">
                <a:cs typeface="Times New Roman"/>
              </a:rPr>
              <a:t> (с шириной укладки не менее 9,5м) с жесткой плитой и активным трамбующим брусом и </a:t>
            </a:r>
            <a:r>
              <a:rPr lang="ru-RU" sz="1800" dirty="0" err="1">
                <a:cs typeface="Times New Roman"/>
              </a:rPr>
              <a:t>антисегрегационные</a:t>
            </a:r>
            <a:r>
              <a:rPr lang="ru-RU" sz="1800" dirty="0">
                <a:cs typeface="Times New Roman"/>
              </a:rPr>
              <a:t> </a:t>
            </a:r>
            <a:r>
              <a:rPr lang="ru-RU" sz="1800" dirty="0" smtClean="0">
                <a:cs typeface="Times New Roman"/>
              </a:rPr>
              <a:t>перегружатели, температурные условия);</a:t>
            </a:r>
            <a:endParaRPr lang="ru-RU" sz="180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Требования к дорожно-строительной технике (наличие 3Д-систем);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НАПРАВЛЕНИЯ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47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834501"/>
            <a:ext cx="8235127" cy="5601810"/>
          </a:xfrm>
        </p:spPr>
        <p:txBody>
          <a:bodyPr>
            <a:normAutofit fontScale="62500" lnSpcReduction="20000"/>
          </a:bodyPr>
          <a:lstStyle/>
          <a:p>
            <a:pPr marL="177800" indent="0" algn="just">
              <a:buNone/>
            </a:pPr>
            <a:r>
              <a:rPr lang="ru-RU" sz="3400" b="1" u="sng" dirty="0" smtClean="0">
                <a:cs typeface="Times New Roman"/>
              </a:rPr>
              <a:t>Совершенствование </a:t>
            </a:r>
            <a:r>
              <a:rPr lang="ru-RU" sz="3400" b="1" u="sng" dirty="0">
                <a:cs typeface="Times New Roman"/>
              </a:rPr>
              <a:t>нормативной базы Государственной компании «</a:t>
            </a:r>
            <a:r>
              <a:rPr lang="ru-RU" sz="3400" b="1" u="sng" dirty="0" err="1">
                <a:cs typeface="Times New Roman"/>
              </a:rPr>
              <a:t>Автодор</a:t>
            </a:r>
            <a:r>
              <a:rPr lang="ru-RU" sz="3400" b="1" u="sng" dirty="0">
                <a:cs typeface="Times New Roman"/>
              </a:rPr>
              <a:t>» за счет ежегодной актуализации Перечня нормативно-технических документов, обязательных при выполнении работ на автомобильных дорогах Государственной компании «</a:t>
            </a:r>
            <a:r>
              <a:rPr lang="ru-RU" sz="3400" b="1" u="sng" dirty="0" err="1">
                <a:cs typeface="Times New Roman"/>
              </a:rPr>
              <a:t>Автодор</a:t>
            </a:r>
            <a:r>
              <a:rPr lang="ru-RU" sz="3400" b="1" u="sng" dirty="0">
                <a:cs typeface="Times New Roman"/>
              </a:rPr>
              <a:t>». </a:t>
            </a:r>
          </a:p>
          <a:p>
            <a:pPr marL="0" indent="0">
              <a:buNone/>
            </a:pPr>
            <a:endParaRPr lang="ru-RU" sz="1900" dirty="0">
              <a:cs typeface="Times New Roman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 smtClean="0">
                <a:cs typeface="Times New Roman"/>
              </a:rPr>
              <a:t>ГОСТ </a:t>
            </a:r>
            <a:r>
              <a:rPr lang="ru-RU" sz="1900" dirty="0">
                <a:cs typeface="Times New Roman"/>
              </a:rPr>
              <a:t>Р 55028-2012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Классификация, термины и определения;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55029-2012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армирования асфальтобетонных слоев дорожной одежды. Технические требования;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55030-2012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Метод определения прочности при растяжении;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55031-2012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Метод определения устойчивости к ультрафиолетовому излучению;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55032-2012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Метод определения устойчивости к многократному замораживанию и оттаиванию;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55033-2012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Метод определения гибкости при отрицательных температурах;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55034-2012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армирования асфальтобетонных слоев дорожной одежды. Метод определения теплостойкости;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ГОСТ Р 55035-2012	Дороги автомобильные общего пользования. Материалы </a:t>
            </a:r>
            <a:r>
              <a:rPr lang="ru-RU" sz="1900" dirty="0" err="1">
                <a:cs typeface="Times New Roman"/>
              </a:rPr>
              <a:t>геосинтетические</a:t>
            </a:r>
            <a:r>
              <a:rPr lang="ru-RU" sz="1900" dirty="0">
                <a:cs typeface="Times New Roman"/>
              </a:rPr>
              <a:t> для дорожного строительства. Метод определения устойчивости к агрессивным </a:t>
            </a:r>
            <a:r>
              <a:rPr lang="ru-RU" sz="1900" dirty="0" smtClean="0">
                <a:cs typeface="Times New Roman"/>
              </a:rPr>
              <a:t>средам;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900" dirty="0">
                <a:cs typeface="Times New Roman"/>
              </a:rPr>
              <a:t>ОДМ 218.2.046-2014 «Рекомендации по выбору и контролю качества </a:t>
            </a:r>
            <a:r>
              <a:rPr lang="ru-RU" sz="1900" dirty="0" err="1">
                <a:cs typeface="Times New Roman"/>
              </a:rPr>
              <a:t>геосинтетических</a:t>
            </a:r>
            <a:r>
              <a:rPr lang="ru-RU" sz="1900" dirty="0">
                <a:cs typeface="Times New Roman"/>
              </a:rPr>
              <a:t> материалов, применяемых в дорожном строительстве»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НАПРАВЛЕНИЯ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59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834501"/>
            <a:ext cx="8235127" cy="5601810"/>
          </a:xfrm>
        </p:spPr>
        <p:txBody>
          <a:bodyPr>
            <a:normAutofit/>
          </a:bodyPr>
          <a:lstStyle/>
          <a:p>
            <a:pPr marL="88900" indent="0" algn="just">
              <a:buNone/>
              <a:tabLst>
                <a:tab pos="88900" algn="l"/>
                <a:tab pos="355600" algn="l"/>
              </a:tabLst>
            </a:pPr>
            <a:r>
              <a:rPr lang="ru-RU" sz="2400" b="1" u="sng" dirty="0" smtClean="0">
                <a:cs typeface="Times New Roman"/>
              </a:rPr>
              <a:t>Ежегодная </a:t>
            </a:r>
            <a:r>
              <a:rPr lang="ru-RU" sz="2400" b="1" u="sng" dirty="0">
                <a:cs typeface="Times New Roman"/>
              </a:rPr>
              <a:t>организация и проведение семинаров выставок и конференций по вопросам обеспечения качества дорожно-строительных работ. </a:t>
            </a:r>
          </a:p>
          <a:p>
            <a:pPr marL="0" indent="0">
              <a:buNone/>
            </a:pPr>
            <a:endParaRPr lang="ru-RU" sz="2300" dirty="0">
              <a:cs typeface="Times New Roman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dirty="0">
                <a:cs typeface="Times New Roman"/>
              </a:rPr>
              <a:t>Международная специализированная выставка-форум </a:t>
            </a:r>
            <a:r>
              <a:rPr lang="ru-RU" sz="1800" dirty="0" smtClean="0">
                <a:cs typeface="Times New Roman"/>
              </a:rPr>
              <a:t>Дорога, г. Москва;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Международный форум «Инновации в дорожном строительстве», г. Сочи;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Конференция «Техническое регулирование в дорожном хозяйстве», г, Санкт-Петербург.</a:t>
            </a:r>
            <a:endParaRPr lang="ru-RU" sz="1800" dirty="0">
              <a:cs typeface="Times New Roman"/>
            </a:endParaRPr>
          </a:p>
          <a:p>
            <a:pPr marL="0" indent="0">
              <a:buNone/>
            </a:pPr>
            <a:endParaRPr lang="ru-RU" sz="1800" dirty="0" smtClean="0">
              <a:cs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НАПРАВЛЕНИЯ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677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1009021"/>
            <a:ext cx="8235127" cy="517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cs typeface="Times New Roman"/>
              </a:rPr>
              <a:t>Основные направления деятельности в 2015г по повышению уровня качества. </a:t>
            </a:r>
            <a:endParaRPr lang="ru-RU" sz="2400" b="1" u="sng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600" dirty="0" smtClean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cs typeface="Times New Roman"/>
              </a:rPr>
              <a:t>Единый подход </a:t>
            </a:r>
            <a:r>
              <a:rPr lang="ru-RU" sz="1800" dirty="0" smtClean="0">
                <a:cs typeface="Times New Roman"/>
              </a:rPr>
              <a:t>ООО </a:t>
            </a:r>
            <a:r>
              <a:rPr lang="ru-RU" sz="1800" dirty="0">
                <a:cs typeface="Times New Roman"/>
              </a:rPr>
              <a:t>«</a:t>
            </a:r>
            <a:r>
              <a:rPr lang="ru-RU" sz="1800" dirty="0" err="1">
                <a:cs typeface="Times New Roman"/>
              </a:rPr>
              <a:t>Автодор</a:t>
            </a:r>
            <a:r>
              <a:rPr lang="ru-RU" sz="1800" dirty="0">
                <a:cs typeface="Times New Roman"/>
              </a:rPr>
              <a:t>-Инжиниринг» </a:t>
            </a:r>
            <a:r>
              <a:rPr lang="ru-RU" sz="1800" dirty="0" smtClean="0">
                <a:cs typeface="Times New Roman"/>
              </a:rPr>
              <a:t>к порядку осуществления строительного контроля (геодезический контроль, лабораторный контроль, оценка рабочей документации, составление отчетного материала);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Оценка уровня </a:t>
            </a:r>
            <a:r>
              <a:rPr lang="ru-RU" sz="1800" dirty="0">
                <a:cs typeface="Times New Roman"/>
              </a:rPr>
              <a:t>качества испытательных лабораторий организаций-участников дорожно-строительного процесса на объектах ГК «</a:t>
            </a:r>
            <a:r>
              <a:rPr lang="ru-RU" sz="1800" dirty="0" err="1">
                <a:cs typeface="Times New Roman"/>
              </a:rPr>
              <a:t>Автодор</a:t>
            </a:r>
            <a:r>
              <a:rPr lang="ru-RU" sz="1800" dirty="0" smtClean="0">
                <a:cs typeface="Times New Roman"/>
              </a:rPr>
              <a:t>»;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Инновационные методы проведения диагностики автомобильных дорог;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cs typeface="Times New Roman"/>
              </a:rPr>
              <a:t>Проведение </a:t>
            </a:r>
            <a:r>
              <a:rPr lang="ru-RU" sz="1800" dirty="0" smtClean="0">
                <a:cs typeface="Times New Roman"/>
              </a:rPr>
              <a:t>испытаний дорожно-строительных материалов по зарубежным методикам;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Включение дополнительных требований при устройстве асфальтобетонных покрытий;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1800" dirty="0" smtClean="0">
              <a:cs typeface="Times New Roman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ШАГИ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3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672" y="1009020"/>
            <a:ext cx="8235127" cy="549831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cs typeface="Times New Roman"/>
              </a:rPr>
              <a:t>Разработан </a:t>
            </a:r>
            <a:r>
              <a:rPr lang="ru-RU" sz="1800" dirty="0">
                <a:cs typeface="Times New Roman"/>
              </a:rPr>
              <a:t>при непосредственном участии ООО «</a:t>
            </a:r>
            <a:r>
              <a:rPr lang="ru-RU" sz="1800" dirty="0" err="1">
                <a:cs typeface="Times New Roman"/>
              </a:rPr>
              <a:t>Автодор</a:t>
            </a:r>
            <a:r>
              <a:rPr lang="ru-RU" sz="1800" dirty="0">
                <a:cs typeface="Times New Roman"/>
              </a:rPr>
              <a:t>-Инжиниринг» и вступил в силу приказ Государственной компании «</a:t>
            </a:r>
            <a:r>
              <a:rPr lang="ru-RU" sz="1800" dirty="0" err="1">
                <a:cs typeface="Times New Roman"/>
              </a:rPr>
              <a:t>Автодор</a:t>
            </a:r>
            <a:r>
              <a:rPr lang="ru-RU" sz="1800" dirty="0">
                <a:cs typeface="Times New Roman"/>
              </a:rPr>
              <a:t>» № 78 от 07 мая </a:t>
            </a:r>
            <a:r>
              <a:rPr lang="ru-RU" sz="1800" dirty="0" smtClean="0">
                <a:cs typeface="Times New Roman"/>
              </a:rPr>
              <a:t>2014г. </a:t>
            </a:r>
            <a:r>
              <a:rPr lang="ru-RU" sz="1800" dirty="0">
                <a:cs typeface="Times New Roman"/>
              </a:rPr>
              <a:t>Согласно данному приказу  раздел 4 СТО 2.6-2013 «Общие технические требования» дополнен пунктом 4.14 следующего содержания:</a:t>
            </a:r>
          </a:p>
          <a:p>
            <a:pPr marL="719138" indent="444500" algn="just">
              <a:buNone/>
            </a:pPr>
            <a:r>
              <a:rPr lang="ru-RU" sz="1800" dirty="0">
                <a:cs typeface="Times New Roman"/>
              </a:rPr>
              <a:t>4.14 Организация, осуществляющая укладку асфальтобетонных слоев, обязана обеспечить нормативные значения ровности и отсутствие фракционной и температурной сегрегации.</a:t>
            </a:r>
          </a:p>
          <a:p>
            <a:pPr marL="719138" indent="444500" algn="just">
              <a:buNone/>
            </a:pPr>
            <a:r>
              <a:rPr lang="ru-RU" sz="1800" dirty="0">
                <a:cs typeface="Times New Roman"/>
              </a:rPr>
              <a:t>В точках поперечного профиля укладываемого асфальтобетонного покрытия перепад температуры, измеренный на расстоянии от 0,5 до 1,0 м от плиты </a:t>
            </a:r>
            <a:r>
              <a:rPr lang="ru-RU" sz="1800" dirty="0" err="1">
                <a:cs typeface="Times New Roman"/>
              </a:rPr>
              <a:t>асфальтоукладчика</a:t>
            </a:r>
            <a:r>
              <a:rPr lang="ru-RU" sz="1800" dirty="0">
                <a:cs typeface="Times New Roman"/>
              </a:rPr>
              <a:t>, не должен превышать 10°C.</a:t>
            </a:r>
          </a:p>
          <a:p>
            <a:pPr marL="719138" indent="444500" algn="just">
              <a:buNone/>
            </a:pPr>
            <a:r>
              <a:rPr lang="ru-RU" sz="1800" dirty="0">
                <a:cs typeface="Times New Roman"/>
              </a:rPr>
              <a:t>Замеры температуры необходимо проводить не реже чем через каждые 15 м, не менее чем в 3 точках по линии, перпендикулярной оси устраиваемого покрытия (одна точка по центру и две на расстоянии 0,4 м от края, причем расстояние между точками замеров не должно превышать 1,5 м).</a:t>
            </a:r>
          </a:p>
          <a:p>
            <a:pPr marL="719138" indent="444500" algn="just">
              <a:buNone/>
            </a:pPr>
            <a:r>
              <a:rPr lang="ru-RU" sz="1800" dirty="0">
                <a:cs typeface="Times New Roman"/>
              </a:rPr>
              <a:t>В случае если разность температур составляет от 10°C до 15°C, организация, осуществляющая укладку, должна принять необходимые меры по устранению температурной сегрегации асфальтобетонной смеси, вплоть до остановки укладки. В случае выявления температурной сегрегации более 15°C, укладку слоя в обязательном порядке останавливают, а законченный участок покрытия заменяют на новый, соответствующий вышеуказанным требованиям.</a:t>
            </a:r>
          </a:p>
          <a:p>
            <a:pPr marL="719138" indent="444500" algn="just">
              <a:buNone/>
            </a:pPr>
            <a:r>
              <a:rPr lang="ru-RU" sz="1800" dirty="0">
                <a:cs typeface="Times New Roman"/>
              </a:rPr>
              <a:t>Требования п. 4.14 не распространяются на устройство временных дорожных покрытий, ямочный ремонт, устройство дорожных покрытий шириной менее полосы движения (в зависимости от категории дороги)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76" y="178024"/>
            <a:ext cx="5474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/>
              </a:rPr>
              <a:t>ОСНОВНЫЕ ШАГИ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cs typeface="Times New Roman"/>
            </a:endParaRPr>
          </a:p>
          <a:p>
            <a:pPr algn="ctr"/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2440607"/>
            <a:ext cx="8229600" cy="884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ru-RU" sz="1800" dirty="0">
              <a:cs typeface="Times New Roman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3B3DD-87C3-2F4C-9EFF-9ABC2975F8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776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4870</TotalTime>
  <Words>860</Words>
  <Application>Microsoft Office PowerPoint</Application>
  <PresentationFormat>Экран (4:3)</PresentationFormat>
  <Paragraphs>95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ОСНОВНЫЕ ШАГИ  </vt:lpstr>
      <vt:lpstr>ОСНОВНЫЕ ШАГИ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тенденциях в развитии нормативной базы органических вяжущих материалов</dc:title>
  <dc:creator>Алексей Бунчик</dc:creator>
  <cp:lastModifiedBy>Матюхин Алексей Викторович</cp:lastModifiedBy>
  <cp:revision>169</cp:revision>
  <cp:lastPrinted>2015-03-25T11:46:50Z</cp:lastPrinted>
  <dcterms:created xsi:type="dcterms:W3CDTF">2014-04-09T13:39:40Z</dcterms:created>
  <dcterms:modified xsi:type="dcterms:W3CDTF">2015-03-25T14:53:50Z</dcterms:modified>
</cp:coreProperties>
</file>